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76" r:id="rId1"/>
  </p:sldMasterIdLst>
  <p:notesMasterIdLst>
    <p:notesMasterId r:id="rId7"/>
  </p:notesMasterIdLst>
  <p:sldIdLst>
    <p:sldId id="262" r:id="rId2"/>
    <p:sldId id="404" r:id="rId3"/>
    <p:sldId id="407" r:id="rId4"/>
    <p:sldId id="396" r:id="rId5"/>
    <p:sldId id="393" r:id="rId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ndir" initials="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7E8FF"/>
    <a:srgbClr val="CC00FF"/>
    <a:srgbClr val="FFCCFF"/>
    <a:srgbClr val="FF5050"/>
    <a:srgbClr val="CCFF33"/>
    <a:srgbClr val="FF3737"/>
    <a:srgbClr val="FFFF99"/>
    <a:srgbClr val="FF99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82918" autoAdjust="0"/>
  </p:normalViewPr>
  <p:slideViewPr>
    <p:cSldViewPr>
      <p:cViewPr varScale="1">
        <p:scale>
          <a:sx n="115" d="100"/>
          <a:sy n="115" d="100"/>
        </p:scale>
        <p:origin x="163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6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56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6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3B30DD-460D-4422-B791-C9EF1EE9A2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825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57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1A0-D340-4003-B980-F1419A29841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6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C383B-2A5D-45AB-B357-E612172526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7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E9A77-D7C0-48F1-9411-2187FBFC1C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04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35E1E-78F6-44EF-B326-E5A2C6EA5C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33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465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7E59D-0DFB-4631-BBA0-40E45BD920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68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CC576-F3A2-4BDA-8873-90FDDF9FEC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7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6168B-EE67-47C3-8FAA-74F9B5150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41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B42A7-B4FD-45AC-8918-DF9506EB76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1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80AE4-B8A6-4A76-8BA3-708CF36B84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9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C35F3-3278-46EF-9636-29F89AAA7C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78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7A1CD-3059-4AEC-85C2-834293F0C7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43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A927E4-1F0D-4B7B-9FB6-07318F592E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14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3EA38C-113D-440A-88F6-98CB180A4D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3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77" r:id="rId1"/>
    <p:sldLayoutId id="2147484678" r:id="rId2"/>
    <p:sldLayoutId id="2147484679" r:id="rId3"/>
    <p:sldLayoutId id="2147484680" r:id="rId4"/>
    <p:sldLayoutId id="2147484681" r:id="rId5"/>
    <p:sldLayoutId id="2147484682" r:id="rId6"/>
    <p:sldLayoutId id="2147484683" r:id="rId7"/>
    <p:sldLayoutId id="2147484684" r:id="rId8"/>
    <p:sldLayoutId id="2147484685" r:id="rId9"/>
    <p:sldLayoutId id="2147484686" r:id="rId10"/>
    <p:sldLayoutId id="2147484687" r:id="rId11"/>
    <p:sldLayoutId id="214748468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285720" y="785794"/>
            <a:ext cx="8286776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kk-KZ" sz="4000" b="1" dirty="0" smtClean="0">
              <a:ln w="1905">
                <a:noFill/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4000" b="1" dirty="0">
              <a:ln w="1905">
                <a:noFill/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000" b="1" dirty="0" smtClean="0">
                <a:ln w="1905">
                  <a:noFill/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СОВЕЩАНИЕ</a:t>
            </a:r>
            <a:endParaRPr lang="ru-RU" sz="4000" b="1" dirty="0">
              <a:ln w="1905">
                <a:noFill/>
              </a:ln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000" b="1" dirty="0">
                <a:ln w="1905">
                  <a:noFill/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ОО «Локальный профсоюз Алматы Су</a:t>
            </a:r>
            <a:r>
              <a:rPr lang="ru-RU" sz="4000" b="1" dirty="0" smtClean="0">
                <a:ln w="1905">
                  <a:noFill/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 с членами профсоюза</a:t>
            </a:r>
            <a:endParaRPr lang="ru-RU" sz="4000" b="1" dirty="0">
              <a:ln w="1905">
                <a:noFill/>
              </a:ln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 11.01.2024 года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C:\Users\pressa2\AppData\Local\Microsoft\Windows\INetCache\Content.Word\Снимок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824" y="548680"/>
            <a:ext cx="1368152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7152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 smtClean="0"/>
              <a:t>ОТЧЕТ </a:t>
            </a:r>
            <a:br>
              <a:rPr lang="ru-RU" sz="2600" b="1" dirty="0" smtClean="0"/>
            </a:br>
            <a:r>
              <a:rPr lang="ru-RU" sz="2600" b="1" dirty="0" smtClean="0"/>
              <a:t>о проделанной работе за 2023 год (годовой)</a:t>
            </a:r>
            <a:endParaRPr lang="ru-RU" sz="26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602596"/>
              </p:ext>
            </p:extLst>
          </p:nvPr>
        </p:nvGraphicFramePr>
        <p:xfrm>
          <a:off x="539552" y="836711"/>
          <a:ext cx="8352930" cy="5349752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012956520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344"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Наименование затрат </a:t>
                      </a:r>
                    </a:p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Кол-во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(объем)</a:t>
                      </a:r>
                    </a:p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Сумма затрат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85"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ru-RU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Материальная помощь: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ИТОГО: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22 406 000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88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/>
                        <a:t>-  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связи со смертью 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членов семьи Работника </a:t>
                      </a:r>
                      <a:endParaRPr lang="ru-RU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80 чел.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6 000 000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5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-  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связи со смертью Сотрудника</a:t>
                      </a:r>
                      <a:endParaRPr lang="ru-RU" sz="1800" b="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 чел.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900 000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5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в связи с тяжелым положением Работника</a:t>
                      </a:r>
                      <a:endParaRPr lang="ru-RU" sz="1800" b="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34 чел.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1 020 000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60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800" b="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связи с болезнью 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Сотрудника 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77 чел.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3 850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7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в связи с рождением ребенка у Работника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115 чел.</a:t>
                      </a:r>
                      <a:endParaRPr lang="ru-RU" sz="16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3 450 000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-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связи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с санаторно-курортным лечением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41 чел.</a:t>
                      </a:r>
                      <a:endParaRPr lang="ru-RU" sz="1600" i="0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1 886 000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4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- при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аварии на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системах водоснабжения и водоотведения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по ведомости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42 чел.</a:t>
                      </a:r>
                      <a:endParaRPr lang="ru-RU" sz="1600" i="0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   420 000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42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- помощь ветеранам ВОВ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i="0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     30 000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8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- детям работников на 1 сентября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225 семьи</a:t>
                      </a:r>
                      <a:endParaRPr lang="ru-RU" sz="1400" b="0" i="0" dirty="0">
                        <a:solidFill>
                          <a:schemeClr val="tx1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4 490 000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II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Культурно-массовые мероприятия:</a:t>
                      </a:r>
                      <a:endParaRPr lang="ru-RU" sz="1400" b="0" i="0" u="none" strike="noStrike" dirty="0" smtClean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ИТОГО: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75 558 000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914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Приобретение подарков на 8 марта для женщин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1098 чел.</a:t>
                      </a:r>
                      <a:endParaRPr lang="ru-RU" sz="1600" i="0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5 450 000  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92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757173"/>
              </p:ext>
            </p:extLst>
          </p:nvPr>
        </p:nvGraphicFramePr>
        <p:xfrm>
          <a:off x="395536" y="116632"/>
          <a:ext cx="8208913" cy="650107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47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5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488">
                  <a:extLst>
                    <a:ext uri="{9D8B030D-6E8A-4147-A177-3AD203B41FA5}">
                      <a16:colId xmlns:a16="http://schemas.microsoft.com/office/drawing/2014/main" val="2569410976"/>
                    </a:ext>
                  </a:extLst>
                </a:gridCol>
                <a:gridCol w="1567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47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Проведение 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«Әз-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Наурыз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» в структурных подразделениях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ru-RU" sz="1600" i="0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269 000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Приобретение подарков для мужчин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к 7 мая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2155 чел.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10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775 000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9758602"/>
                  </a:ext>
                </a:extLst>
              </a:tr>
              <a:tr h="286598"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ествование юбиляров. Проводы пенсионеров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219 чел.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2 849 000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8850501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Приобретение билетов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детям на 1 июня в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развлекательный центр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«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Jungle Park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».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2380 шт.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380 000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5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Проведение турнира по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минифутболу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и приобретение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спортивного инвентаря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176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700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21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Коллективный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загородный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отдых (тимбилдинг)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уч.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522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000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50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Премия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работникам и профактивам (День Конституции, День Республики, День Независимости,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Желтоксан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по итогам 1 п/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годие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 чел.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1 895 000  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402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Приобретено бытовой техники структурным подразделениям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Согласн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служ.зап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        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7 530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000  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240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18</a:t>
                      </a:r>
                      <a:endParaRPr lang="ru-RU" b="0" dirty="0">
                        <a:solidFill>
                          <a:schemeClr val="tx1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билетов в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цирк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3267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6 500 000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Приобретение новогодних набор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конфетов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детям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и работникам.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5665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</a:rPr>
                        <a:t>шт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22 650 000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Чаепитие на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участках Предприятия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49 уч.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1 088 000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45820"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Административно-хозяйственные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расходы (налоги, отчисления, взносы, банковская комиссия, услуги аудитора и юридической компании,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избирательн.ком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.)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ru-RU" sz="1400" i="0" dirty="0">
                        <a:solidFill>
                          <a:schemeClr val="tx1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9 474 000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3366"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ВСЕГО РАСХОДОВ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i="0" dirty="0">
                        <a:solidFill>
                          <a:schemeClr val="tx1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97 964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700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45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7" marR="5357" marT="535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</a:rPr>
                        <a:t>ПРИХОД (поступление </a:t>
                      </a:r>
                      <a:r>
                        <a:rPr lang="ru-RU" sz="1600" b="1" baseline="0" dirty="0" err="1" smtClean="0">
                          <a:solidFill>
                            <a:srgbClr val="FF0000"/>
                          </a:solidFill>
                        </a:rPr>
                        <a:t>профвзносов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</a:rPr>
                        <a:t>) – 64 733 984 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</a:rPr>
                        <a:t>тенге</a:t>
                      </a:r>
                    </a:p>
                    <a:p>
                      <a:endParaRPr lang="ru-RU" sz="12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ПРИХОД ( </a:t>
                      </a:r>
                      <a:r>
                        <a:rPr lang="ru-RU" sz="1400" b="1" baseline="0" dirty="0" err="1" smtClean="0">
                          <a:solidFill>
                            <a:srgbClr val="FF0000"/>
                          </a:solidFill>
                        </a:rPr>
                        <a:t>фин.помощь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 от ФОТ)            - 13 139 880 тенге</a:t>
                      </a:r>
                    </a:p>
                    <a:p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ПРИХОД ( </a:t>
                      </a:r>
                      <a:r>
                        <a:rPr lang="ru-RU" sz="1400" b="1" baseline="0" dirty="0" err="1" smtClean="0">
                          <a:solidFill>
                            <a:srgbClr val="FF0000"/>
                          </a:solidFill>
                        </a:rPr>
                        <a:t>благотворительн.помощь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) -  21 993 000 тенге</a:t>
                      </a:r>
                    </a:p>
                    <a:p>
                      <a:endParaRPr lang="ru-RU" sz="1400" b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ИТОГО: приход – 99 866 864 тенге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0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7" y="260648"/>
            <a:ext cx="8169320" cy="43088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200" b="1" dirty="0">
                <a:latin typeface="Arial" panose="020B0604020202020204" pitchFamily="34" charset="0"/>
              </a:rPr>
              <a:t>ЦЕЛЬ И ЗАДАЧИ ПРОФСОЮЗА</a:t>
            </a:r>
          </a:p>
        </p:txBody>
      </p:sp>
      <p:sp>
        <p:nvSpPr>
          <p:cNvPr id="362500" name="Прямоугольник 6"/>
          <p:cNvSpPr>
            <a:spLocks noChangeArrowheads="1"/>
          </p:cNvSpPr>
          <p:nvPr/>
        </p:nvSpPr>
        <p:spPr bwMode="auto">
          <a:xfrm>
            <a:off x="395288" y="857233"/>
            <a:ext cx="8472487" cy="1969770"/>
          </a:xfrm>
          <a:prstGeom prst="rect">
            <a:avLst/>
          </a:prstGeom>
          <a:solidFill>
            <a:srgbClr val="A7E8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rgbClr val="254061"/>
                </a:solidFill>
                <a:latin typeface="Arial" pitchFamily="34" charset="0"/>
                <a:cs typeface="Times New Roman" pitchFamily="18" charset="0"/>
              </a:rPr>
              <a:t>    </a:t>
            </a:r>
            <a:r>
              <a:rPr lang="ru-RU" altLang="ru-RU" sz="24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Конечная цель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«ЛОКАЛЬНОГО ПРОФСОЮЗА АЛМАТЫ СУ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>
                <a:solidFill>
                  <a:srgbClr val="254061"/>
                </a:solidFill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altLang="ru-RU" sz="2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стабилизировать морально-психологический климат в коллективах, улучшение условий труда, санитарно-бытового условия и соблюдение требований охраны труда и техники безопасности.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5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2501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751638" y="6492875"/>
            <a:ext cx="240823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A6ED5825-3E20-4055-A64F-A0CB33C4E63A}" type="slidenum">
              <a:rPr lang="ru-RU" altLang="ru-RU">
                <a:solidFill>
                  <a:srgbClr val="0070C0"/>
                </a:solidFill>
              </a:rPr>
              <a:pPr/>
              <a:t>4</a:t>
            </a:fld>
            <a:endParaRPr lang="ru-RU" altLang="ru-RU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857760"/>
            <a:ext cx="8429684" cy="1323439"/>
          </a:xfrm>
          <a:prstGeom prst="rect">
            <a:avLst/>
          </a:prstGeom>
          <a:solidFill>
            <a:srgbClr val="92D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Эффективность работы напрямую зависит от профессионализма тех, кто работает непосредственно в коллективе. Исполком профсоюза примет всевозможные меры для того, чтобы членские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профвзносы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реально работали на членов профсоюза.</a:t>
            </a:r>
            <a:endParaRPr lang="ru-RU" alt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3071810"/>
            <a:ext cx="8429684" cy="1559622"/>
          </a:xfrm>
          <a:prstGeom prst="rect">
            <a:avLst/>
          </a:prstGeom>
          <a:solidFill>
            <a:srgbClr val="A7E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5600" fontAlgn="ctr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Основными задачами работы профсоюза: </a:t>
            </a:r>
            <a:r>
              <a:rPr lang="ru-RU" sz="2000" b="1" dirty="0">
                <a:solidFill>
                  <a:schemeClr val="tx1"/>
                </a:solidFill>
              </a:rPr>
              <a:t>контроль и выполнение условий Кол. договора; защита прав и интересов членов профсоюза; оказание материальной и социальной помощи; организация и проведение  оздоровительно-спортивных, культурно-массовых мероприятий.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372200" y="5967695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200" b="1" dirty="0"/>
              <a:t>Тел. 227-60-45, </a:t>
            </a:r>
            <a:r>
              <a:rPr lang="ru-RU" sz="1200" b="1" dirty="0" err="1"/>
              <a:t>вн</a:t>
            </a:r>
            <a:r>
              <a:rPr lang="ru-RU" sz="1200" b="1" dirty="0"/>
              <a:t>. 167</a:t>
            </a:r>
          </a:p>
          <a:p>
            <a:pPr>
              <a:buNone/>
            </a:pPr>
            <a:r>
              <a:rPr lang="ru-RU" sz="1200" b="1" dirty="0"/>
              <a:t>+7 777 146 42 01</a:t>
            </a:r>
          </a:p>
          <a:p>
            <a:pPr>
              <a:buNone/>
            </a:pPr>
            <a:r>
              <a:rPr lang="ru-RU" sz="1200" b="1" dirty="0"/>
              <a:t>ул. </a:t>
            </a:r>
            <a:r>
              <a:rPr lang="ru-RU" sz="1200" b="1" dirty="0" err="1"/>
              <a:t>Жарокова</a:t>
            </a:r>
            <a:r>
              <a:rPr lang="ru-RU" sz="1200" b="1" dirty="0"/>
              <a:t>, 196 </a:t>
            </a:r>
          </a:p>
          <a:p>
            <a:pPr>
              <a:buNone/>
            </a:pPr>
            <a:r>
              <a:rPr lang="ru-RU" sz="1200" b="1" dirty="0" err="1"/>
              <a:t>каб</a:t>
            </a:r>
            <a:r>
              <a:rPr lang="ru-RU" sz="1200" b="1" dirty="0"/>
              <a:t>. 208</a:t>
            </a:r>
          </a:p>
          <a:p>
            <a:endParaRPr lang="en-US" sz="1200" b="1" i="1" dirty="0">
              <a:solidFill>
                <a:srgbClr val="3A8F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4294967295"/>
          </p:nvPr>
        </p:nvSpPr>
        <p:spPr>
          <a:xfrm>
            <a:off x="836613" y="1916113"/>
            <a:ext cx="8307387" cy="9366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Спасибо за внимание!</a:t>
            </a:r>
          </a:p>
          <a:p>
            <a:pPr algn="ctr">
              <a:buNone/>
            </a:pPr>
            <a:r>
              <a:rPr lang="ru-RU" sz="1800" b="1" dirty="0"/>
              <a:t>Профсоюз рад будет ответить на все интересующие Вас вопросы.</a:t>
            </a:r>
            <a:endParaRPr lang="ru-RU" sz="1800" b="1" dirty="0">
              <a:solidFill>
                <a:srgbClr val="342D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homepc\Desktop\logo_rigth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924944"/>
            <a:ext cx="9144001" cy="304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 descr="C:\Users\pressa2\AppData\Local\Microsoft\Windows\INetCache\Content.Word\Снимок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16632"/>
            <a:ext cx="3168352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464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18394</TotalTime>
  <Words>557</Words>
  <Application>Microsoft Office PowerPoint</Application>
  <PresentationFormat>Экран (4:3)</PresentationFormat>
  <Paragraphs>124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Cyr</vt:lpstr>
      <vt:lpstr>Calibri</vt:lpstr>
      <vt:lpstr>Calibri Light</vt:lpstr>
      <vt:lpstr>Times New Roman</vt:lpstr>
      <vt:lpstr>Тема Office</vt:lpstr>
      <vt:lpstr>Презентация PowerPoint</vt:lpstr>
      <vt:lpstr>ОТЧЕТ  о проделанной работе за 2023 год (годовой)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aamanbayev</dc:creator>
  <cp:lastModifiedBy>Сагинаев Амиржан Рахимжанович</cp:lastModifiedBy>
  <cp:revision>1283</cp:revision>
  <cp:lastPrinted>2023-01-24T10:54:02Z</cp:lastPrinted>
  <dcterms:created xsi:type="dcterms:W3CDTF">2012-06-05T01:50:20Z</dcterms:created>
  <dcterms:modified xsi:type="dcterms:W3CDTF">2024-05-14T06:53:55Z</dcterms:modified>
</cp:coreProperties>
</file>